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12" r:id="rId1"/>
  </p:sldMasterIdLst>
  <p:notesMasterIdLst>
    <p:notesMasterId r:id="rId21"/>
  </p:notesMasterIdLst>
  <p:sldIdLst>
    <p:sldId id="256" r:id="rId2"/>
    <p:sldId id="259" r:id="rId3"/>
    <p:sldId id="257" r:id="rId4"/>
    <p:sldId id="260" r:id="rId5"/>
    <p:sldId id="264" r:id="rId6"/>
    <p:sldId id="265" r:id="rId7"/>
    <p:sldId id="266" r:id="rId8"/>
    <p:sldId id="267" r:id="rId9"/>
    <p:sldId id="269" r:id="rId10"/>
    <p:sldId id="258" r:id="rId11"/>
    <p:sldId id="261" r:id="rId12"/>
    <p:sldId id="262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-1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0D9C2-ABCB-E04B-BD76-D74B958EEBF1}" type="datetimeFigureOut">
              <a:rPr lang="en-US" smtClean="0"/>
              <a:t>2/26/13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BBCF2-32D2-934A-8D90-24DC806B91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BE401-3187-42FE-BCCC-4393182CD24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BE401-3187-42FE-BCCC-4393182CD24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food?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BE401-3187-42FE-BCCC-4393182CD24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Greek yogurt or plain, low fat organic yogurt. The only ingredients in your yogurt should be milk and live cultures. One container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yogurt as 13 grams of protein – that’s as much as 2 eggs!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BE401-3187-42FE-BCCC-4393182CD24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AF02B71-8991-4516-A01E-F1A9ACD28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A77DDCF-0709-8E47-8D10-B65DE4D2C572}" type="datetimeFigureOut">
              <a:rPr lang="en-US" smtClean="0"/>
              <a:t>2/26/13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0862A3A-E6C4-EE44-865D-0364C2A8FE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689294" cy="1600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CLASS 1</a:t>
            </a:r>
          </a:p>
          <a:p>
            <a:r>
              <a:rPr lang="en-US" dirty="0" smtClean="0">
                <a:latin typeface="Calibri"/>
                <a:cs typeface="Calibri"/>
              </a:rPr>
              <a:t>Food Journaling</a:t>
            </a:r>
          </a:p>
          <a:p>
            <a:r>
              <a:rPr lang="en-US" dirty="0" smtClean="0">
                <a:latin typeface="Calibri"/>
                <a:cs typeface="Calibri"/>
              </a:rPr>
              <a:t>Personal Eating </a:t>
            </a:r>
            <a:r>
              <a:rPr lang="en-US" dirty="0" smtClean="0">
                <a:latin typeface="Calibri"/>
                <a:cs typeface="Calibri"/>
              </a:rPr>
              <a:t>Behaviors </a:t>
            </a:r>
          </a:p>
          <a:p>
            <a:r>
              <a:rPr lang="en-US" dirty="0" smtClean="0">
                <a:latin typeface="Calibri"/>
                <a:cs typeface="Calibri"/>
              </a:rPr>
              <a:t>Healthy Eating Basics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cs typeface="Calibri"/>
              </a:rPr>
              <a:t>Lean for Life	</a:t>
            </a:r>
            <a:endParaRPr lang="en-US" b="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alibri"/>
                <a:cs typeface="Calibri"/>
              </a:rPr>
              <a:t>Today’s Class	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Weight</a:t>
            </a:r>
          </a:p>
          <a:p>
            <a:r>
              <a:rPr lang="en-US" dirty="0" smtClean="0">
                <a:latin typeface="Calibri"/>
                <a:cs typeface="Calibri"/>
              </a:rPr>
              <a:t>Body Fat %</a:t>
            </a:r>
          </a:p>
          <a:p>
            <a:r>
              <a:rPr lang="en-US" dirty="0" smtClean="0">
                <a:latin typeface="Calibri"/>
                <a:cs typeface="Calibri"/>
              </a:rPr>
              <a:t>Food Journaling Practice</a:t>
            </a:r>
          </a:p>
          <a:p>
            <a:r>
              <a:rPr lang="en-US" dirty="0" smtClean="0">
                <a:latin typeface="Calibri"/>
                <a:cs typeface="Calibri"/>
              </a:rPr>
              <a:t>Health or Halo?</a:t>
            </a:r>
          </a:p>
          <a:p>
            <a:r>
              <a:rPr lang="en-US" dirty="0" smtClean="0">
                <a:latin typeface="Calibri"/>
                <a:cs typeface="Calibri"/>
              </a:rPr>
              <a:t>Personal Eating Behaviors</a:t>
            </a:r>
          </a:p>
          <a:p>
            <a:r>
              <a:rPr lang="en-US" dirty="0" smtClean="0">
                <a:latin typeface="Calibri"/>
                <a:cs typeface="Calibri"/>
              </a:rPr>
              <a:t>Healthy Eating Basics</a:t>
            </a:r>
          </a:p>
          <a:p>
            <a:r>
              <a:rPr lang="en-US" dirty="0" smtClean="0">
                <a:latin typeface="Calibri"/>
                <a:cs typeface="Calibri"/>
              </a:rPr>
              <a:t>Week 1 Nutrition &amp; Fitness Challenge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Food Journaling: </a:t>
            </a:r>
            <a:br>
              <a:rPr lang="en-US" b="1" dirty="0" smtClean="0">
                <a:latin typeface="Calibri"/>
                <a:cs typeface="Calibri"/>
              </a:rPr>
            </a:br>
            <a:r>
              <a:rPr lang="en-US" b="1" dirty="0" smtClean="0">
                <a:latin typeface="Calibri"/>
                <a:cs typeface="Calibri"/>
              </a:rPr>
              <a:t>Analyze this Breakfast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½ cup rolled oats</a:t>
            </a:r>
          </a:p>
          <a:p>
            <a:r>
              <a:rPr lang="en-US" dirty="0" smtClean="0">
                <a:latin typeface="Calibri"/>
                <a:cs typeface="Calibri"/>
              </a:rPr>
              <a:t>1 small gala apple, chopped</a:t>
            </a:r>
          </a:p>
          <a:p>
            <a:r>
              <a:rPr lang="en-US" dirty="0" smtClean="0">
                <a:latin typeface="Calibri"/>
                <a:cs typeface="Calibri"/>
              </a:rPr>
              <a:t>½ teaspoon cinnamon</a:t>
            </a:r>
          </a:p>
          <a:p>
            <a:r>
              <a:rPr lang="en-US" dirty="0" smtClean="0">
                <a:latin typeface="Calibri"/>
                <a:cs typeface="Calibri"/>
              </a:rPr>
              <a:t>½ cup unsweetened soymilk</a:t>
            </a:r>
          </a:p>
          <a:p>
            <a:r>
              <a:rPr lang="en-US" dirty="0" smtClean="0">
                <a:latin typeface="Calibri"/>
                <a:cs typeface="Calibri"/>
              </a:rPr>
              <a:t>½ teaspoon </a:t>
            </a:r>
            <a:r>
              <a:rPr lang="en-US" dirty="0" err="1" smtClean="0">
                <a:latin typeface="Calibri"/>
                <a:cs typeface="Calibri"/>
              </a:rPr>
              <a:t>Truvia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1 Tablespoon </a:t>
            </a:r>
            <a:r>
              <a:rPr lang="en-US" dirty="0" err="1" smtClean="0">
                <a:latin typeface="Calibri"/>
                <a:cs typeface="Calibri"/>
              </a:rPr>
              <a:t>chia</a:t>
            </a:r>
            <a:r>
              <a:rPr lang="en-US" dirty="0" smtClean="0">
                <a:latin typeface="Calibri"/>
                <a:cs typeface="Calibri"/>
              </a:rPr>
              <a:t> seeds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12 ounces coffee</a:t>
            </a:r>
          </a:p>
          <a:p>
            <a:r>
              <a:rPr lang="en-US" dirty="0" smtClean="0">
                <a:latin typeface="Calibri"/>
                <a:cs typeface="Calibri"/>
              </a:rPr>
              <a:t>3 Tablespoons non-dairy vanilla creamer</a:t>
            </a:r>
          </a:p>
          <a:p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Food Journaling: </a:t>
            </a:r>
            <a:br>
              <a:rPr lang="en-US" b="1" dirty="0" smtClean="0">
                <a:latin typeface="Calibri"/>
                <a:cs typeface="Calibri"/>
              </a:rPr>
            </a:br>
            <a:r>
              <a:rPr lang="en-US" b="1" dirty="0" smtClean="0">
                <a:latin typeface="Calibri"/>
                <a:cs typeface="Calibri"/>
              </a:rPr>
              <a:t>Analyze this Breakfast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399 calories</a:t>
            </a:r>
          </a:p>
          <a:p>
            <a:r>
              <a:rPr lang="en-US" dirty="0" smtClean="0">
                <a:latin typeface="Calibri"/>
                <a:cs typeface="Calibri"/>
              </a:rPr>
              <a:t>61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carbohydrates</a:t>
            </a:r>
          </a:p>
          <a:p>
            <a:r>
              <a:rPr lang="en-US" dirty="0" smtClean="0">
                <a:latin typeface="Calibri"/>
                <a:cs typeface="Calibri"/>
              </a:rPr>
              <a:t>25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sugar</a:t>
            </a:r>
          </a:p>
          <a:p>
            <a:r>
              <a:rPr lang="en-US" dirty="0" smtClean="0">
                <a:latin typeface="Calibri"/>
                <a:cs typeface="Calibri"/>
              </a:rPr>
              <a:t>13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fiber</a:t>
            </a:r>
          </a:p>
          <a:p>
            <a:r>
              <a:rPr lang="en-US" dirty="0" smtClean="0">
                <a:latin typeface="Calibri"/>
                <a:cs typeface="Calibri"/>
              </a:rPr>
              <a:t>13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fat</a:t>
            </a:r>
          </a:p>
          <a:p>
            <a:r>
              <a:rPr lang="en-US" dirty="0" smtClean="0">
                <a:latin typeface="Calibri"/>
                <a:cs typeface="Calibri"/>
              </a:rPr>
              <a:t>13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fiber</a:t>
            </a:r>
          </a:p>
          <a:p>
            <a:r>
              <a:rPr lang="en-US" dirty="0" smtClean="0">
                <a:latin typeface="Calibri"/>
                <a:cs typeface="Calibri"/>
              </a:rPr>
              <a:t>0 mg cholesterol</a:t>
            </a:r>
          </a:p>
          <a:p>
            <a:r>
              <a:rPr lang="en-US" dirty="0" smtClean="0">
                <a:latin typeface="Calibri"/>
                <a:cs typeface="Calibri"/>
              </a:rPr>
              <a:t>1 Tablespoon </a:t>
            </a:r>
            <a:r>
              <a:rPr lang="en-US" dirty="0" err="1" smtClean="0">
                <a:latin typeface="Calibri"/>
                <a:cs typeface="Calibri"/>
              </a:rPr>
              <a:t>chia</a:t>
            </a:r>
            <a:r>
              <a:rPr lang="en-US" dirty="0" smtClean="0">
                <a:latin typeface="Calibri"/>
                <a:cs typeface="Calibri"/>
              </a:rPr>
              <a:t> seeds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Health or Halo?</a:t>
            </a:r>
            <a:endParaRPr lang="en-US" b="1" dirty="0"/>
          </a:p>
        </p:txBody>
      </p:sp>
      <p:pic>
        <p:nvPicPr>
          <p:cNvPr id="33794" name="Picture 2" descr="http://www.engagesite.com/images_new/consumer_work/image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438400"/>
            <a:ext cx="2305050" cy="2505076"/>
          </a:xfrm>
          <a:prstGeom prst="rect">
            <a:avLst/>
          </a:prstGeom>
          <a:noFill/>
        </p:spPr>
      </p:pic>
      <p:pic>
        <p:nvPicPr>
          <p:cNvPr id="7" name="Picture 6" descr="BDlogo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Health or Halo?</a:t>
            </a:r>
            <a:endParaRPr lang="en-US" b="1" dirty="0"/>
          </a:p>
        </p:txBody>
      </p:sp>
      <p:pic>
        <p:nvPicPr>
          <p:cNvPr id="50178" name="Picture 2" descr="http://angelslightworldwide.files.wordpress.com/2012/04/hal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981200"/>
            <a:ext cx="5562600" cy="4198189"/>
          </a:xfrm>
          <a:prstGeom prst="rect">
            <a:avLst/>
          </a:prstGeom>
          <a:noFill/>
        </p:spPr>
      </p:pic>
      <p:pic>
        <p:nvPicPr>
          <p:cNvPr id="7" name="Picture 6" descr="BDlogo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Why?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01000" cy="432511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Calibri"/>
                <a:cs typeface="Calibri"/>
              </a:rPr>
              <a:t>Ingredients: </a:t>
            </a:r>
            <a:r>
              <a:rPr lang="en-US" sz="2400" dirty="0" smtClean="0">
                <a:latin typeface="Calibri"/>
                <a:cs typeface="Calibri"/>
              </a:rPr>
              <a:t>Nonfat yogurt (cultured grade A non fat milk, modified food starch, fructose, kosher gelatin, vitamin A </a:t>
            </a:r>
            <a:r>
              <a:rPr lang="en-US" sz="2400" dirty="0" err="1" smtClean="0">
                <a:latin typeface="Calibri"/>
                <a:cs typeface="Calibri"/>
              </a:rPr>
              <a:t>palmitate</a:t>
            </a:r>
            <a:r>
              <a:rPr lang="en-US" sz="2400" dirty="0" smtClean="0">
                <a:latin typeface="Calibri"/>
                <a:cs typeface="Calibri"/>
              </a:rPr>
              <a:t>, vitamin D3), water, blueberry puree, fructose, contains less than 1% of modified corn starch, natural flavor, blue 1, red 40, aspartame, potassium </a:t>
            </a:r>
            <a:r>
              <a:rPr lang="en-US" sz="2400" dirty="0" err="1" smtClean="0">
                <a:latin typeface="Calibri"/>
                <a:cs typeface="Calibri"/>
              </a:rPr>
              <a:t>sorbate</a:t>
            </a:r>
            <a:r>
              <a:rPr lang="en-US" sz="2400" dirty="0" smtClean="0">
                <a:latin typeface="Calibri"/>
                <a:cs typeface="Calibri"/>
              </a:rPr>
              <a:t> (to maintain freshness), </a:t>
            </a:r>
            <a:r>
              <a:rPr lang="en-US" sz="2400" dirty="0" err="1" smtClean="0">
                <a:latin typeface="Calibri"/>
                <a:cs typeface="Calibri"/>
              </a:rPr>
              <a:t>acesfulfame</a:t>
            </a:r>
            <a:r>
              <a:rPr lang="en-US" sz="2400" dirty="0" smtClean="0">
                <a:latin typeface="Calibri"/>
                <a:cs typeface="Calibri"/>
              </a:rPr>
              <a:t> potassium, </a:t>
            </a:r>
            <a:r>
              <a:rPr lang="en-US" sz="2400" dirty="0" err="1" smtClean="0">
                <a:latin typeface="Calibri"/>
                <a:cs typeface="Calibri"/>
              </a:rPr>
              <a:t>sucralose</a:t>
            </a:r>
            <a:r>
              <a:rPr lang="en-US" sz="2400" dirty="0" smtClean="0">
                <a:latin typeface="Calibri"/>
                <a:cs typeface="Calibri"/>
              </a:rPr>
              <a:t>, </a:t>
            </a:r>
            <a:r>
              <a:rPr lang="en-US" sz="2400" dirty="0" err="1" smtClean="0">
                <a:latin typeface="Calibri"/>
                <a:cs typeface="Calibri"/>
              </a:rPr>
              <a:t>malic</a:t>
            </a:r>
            <a:r>
              <a:rPr lang="en-US" sz="2400" dirty="0" smtClean="0">
                <a:latin typeface="Calibri"/>
                <a:cs typeface="Calibri"/>
              </a:rPr>
              <a:t> acid, sodium citrate.</a:t>
            </a:r>
          </a:p>
          <a:p>
            <a:pPr>
              <a:buNone/>
            </a:pPr>
            <a:endParaRPr lang="en-US" sz="2400" dirty="0" smtClean="0">
              <a:latin typeface="Calibri"/>
              <a:cs typeface="Calibri"/>
            </a:endParaRPr>
          </a:p>
          <a:p>
            <a:r>
              <a:rPr lang="en-US" sz="2400" dirty="0" smtClean="0">
                <a:latin typeface="Calibri"/>
                <a:cs typeface="Calibri"/>
              </a:rPr>
              <a:t>High in sugar</a:t>
            </a:r>
          </a:p>
          <a:p>
            <a:r>
              <a:rPr lang="en-US" sz="2400" dirty="0" smtClean="0">
                <a:latin typeface="Calibri"/>
                <a:cs typeface="Calibri"/>
              </a:rPr>
              <a:t>Low in protein</a:t>
            </a:r>
          </a:p>
          <a:p>
            <a:r>
              <a:rPr lang="en-US" sz="2400" dirty="0" smtClean="0">
                <a:latin typeface="Calibri"/>
                <a:cs typeface="Calibri"/>
              </a:rPr>
              <a:t>Artificial: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Sweeteners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Flavorings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Colors</a:t>
            </a:r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 Greek!</a:t>
            </a:r>
            <a:endParaRPr lang="en-US" b="1" dirty="0"/>
          </a:p>
        </p:txBody>
      </p:sp>
      <p:pic>
        <p:nvPicPr>
          <p:cNvPr id="51202" name="Picture 2" descr="20090824-yogurt-gro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981200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Why?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High in protein</a:t>
            </a:r>
          </a:p>
          <a:p>
            <a:r>
              <a:rPr lang="en-US" dirty="0" smtClean="0">
                <a:latin typeface="Calibri"/>
                <a:cs typeface="Calibri"/>
              </a:rPr>
              <a:t>Low in fat and cholesterol</a:t>
            </a:r>
          </a:p>
          <a:p>
            <a:r>
              <a:rPr lang="en-US" dirty="0" smtClean="0">
                <a:latin typeface="Calibri"/>
                <a:cs typeface="Calibri"/>
              </a:rPr>
              <a:t>High in </a:t>
            </a:r>
            <a:r>
              <a:rPr lang="en-US" dirty="0" err="1" smtClean="0">
                <a:latin typeface="Calibri"/>
                <a:cs typeface="Calibri"/>
              </a:rPr>
              <a:t>probiotics</a:t>
            </a: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No artificial ingredients</a:t>
            </a:r>
          </a:p>
          <a:p>
            <a:r>
              <a:rPr lang="en-US" dirty="0" smtClean="0">
                <a:latin typeface="Calibri"/>
                <a:cs typeface="Calibri"/>
              </a:rPr>
              <a:t>Filling!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Personal Eating Behaviors	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Do you have specific “</a:t>
            </a:r>
            <a:r>
              <a:rPr lang="en-US" dirty="0" smtClean="0">
                <a:latin typeface="Calibri"/>
                <a:cs typeface="Calibri"/>
              </a:rPr>
              <a:t>w</a:t>
            </a:r>
            <a:r>
              <a:rPr lang="en-US" dirty="0" smtClean="0">
                <a:latin typeface="Calibri"/>
                <a:cs typeface="Calibri"/>
              </a:rPr>
              <a:t>eak” times of day?</a:t>
            </a:r>
          </a:p>
          <a:p>
            <a:r>
              <a:rPr lang="en-US" dirty="0" smtClean="0">
                <a:latin typeface="Calibri"/>
                <a:cs typeface="Calibri"/>
              </a:rPr>
              <a:t>Do you stress eat?</a:t>
            </a:r>
          </a:p>
          <a:p>
            <a:r>
              <a:rPr lang="en-US" dirty="0" smtClean="0">
                <a:latin typeface="Calibri"/>
                <a:cs typeface="Calibri"/>
              </a:rPr>
              <a:t>Do you eat when you’re bored or doing a monotonous task?</a:t>
            </a:r>
          </a:p>
          <a:p>
            <a:r>
              <a:rPr lang="en-US" dirty="0" smtClean="0">
                <a:latin typeface="Calibri"/>
                <a:cs typeface="Calibri"/>
              </a:rPr>
              <a:t>Are you a night-time or TV </a:t>
            </a:r>
            <a:r>
              <a:rPr lang="en-US" dirty="0" err="1" smtClean="0">
                <a:latin typeface="Calibri"/>
                <a:cs typeface="Calibri"/>
              </a:rPr>
              <a:t>snacker</a:t>
            </a:r>
            <a:r>
              <a:rPr lang="en-US" dirty="0" smtClean="0">
                <a:latin typeface="Calibri"/>
                <a:cs typeface="Calibri"/>
              </a:rPr>
              <a:t>?</a:t>
            </a:r>
          </a:p>
          <a:p>
            <a:r>
              <a:rPr lang="en-US" dirty="0" smtClean="0">
                <a:latin typeface="Calibri"/>
                <a:cs typeface="Calibri"/>
              </a:rPr>
              <a:t>Do you crave sugar 1-2 hours after lunch?</a:t>
            </a:r>
          </a:p>
          <a:p>
            <a:r>
              <a:rPr lang="en-US" dirty="0" smtClean="0">
                <a:latin typeface="Calibri"/>
                <a:cs typeface="Calibri"/>
              </a:rPr>
              <a:t>When do you </a:t>
            </a:r>
            <a:r>
              <a:rPr lang="en-US" i="1" u="sng" dirty="0" smtClean="0">
                <a:latin typeface="Calibri"/>
                <a:cs typeface="Calibri"/>
              </a:rPr>
              <a:t>always</a:t>
            </a:r>
            <a:r>
              <a:rPr lang="en-US" dirty="0" smtClean="0">
                <a:latin typeface="Calibri"/>
                <a:cs typeface="Calibri"/>
              </a:rPr>
              <a:t> make healthy choices? </a:t>
            </a:r>
          </a:p>
          <a:p>
            <a:r>
              <a:rPr lang="en-US" dirty="0" smtClean="0">
                <a:latin typeface="Calibri"/>
                <a:cs typeface="Calibri"/>
              </a:rPr>
              <a:t>When is it the easiest to make healthy choices?</a:t>
            </a:r>
          </a:p>
          <a:p>
            <a:r>
              <a:rPr lang="en-US" dirty="0" smtClean="0">
                <a:latin typeface="Calibri"/>
                <a:cs typeface="Calibri"/>
              </a:rPr>
              <a:t>When is it the hardest to make healthy choices?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Personal Eating Behaviors</a:t>
            </a:r>
            <a:br>
              <a:rPr lang="en-US" b="1" dirty="0" smtClean="0">
                <a:latin typeface="Calibri"/>
                <a:cs typeface="Calibri"/>
              </a:rPr>
            </a:br>
            <a:r>
              <a:rPr lang="en-US" b="1" dirty="0" smtClean="0">
                <a:latin typeface="Calibri"/>
                <a:cs typeface="Calibri"/>
              </a:rPr>
              <a:t>SOLUTIONS	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The Cookie Tray: Always be prepared with a CLIP!</a:t>
            </a:r>
          </a:p>
          <a:p>
            <a:pPr lvl="1">
              <a:buNone/>
            </a:pPr>
            <a:r>
              <a:rPr lang="en-US" dirty="0" smtClean="0">
                <a:latin typeface="Calibri"/>
                <a:cs typeface="Calibri"/>
              </a:rPr>
              <a:t>(</a:t>
            </a:r>
            <a:r>
              <a:rPr lang="en-US" dirty="0" smtClean="0">
                <a:latin typeface="Calibri"/>
                <a:cs typeface="Calibri"/>
              </a:rPr>
              <a:t>Chocolate </a:t>
            </a:r>
            <a:r>
              <a:rPr lang="en-US" dirty="0" err="1" smtClean="0">
                <a:latin typeface="Calibri"/>
                <a:cs typeface="Calibri"/>
              </a:rPr>
              <a:t>Larabar</a:t>
            </a:r>
            <a:r>
              <a:rPr lang="en-US" dirty="0" smtClean="0">
                <a:latin typeface="Calibri"/>
                <a:cs typeface="Calibri"/>
              </a:rPr>
              <a:t> In Pocket) 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Sip on green, chamomile, or peppermint tea during times of stress</a:t>
            </a:r>
          </a:p>
          <a:p>
            <a:r>
              <a:rPr lang="en-US" dirty="0" smtClean="0">
                <a:latin typeface="Calibri"/>
                <a:cs typeface="Calibri"/>
              </a:rPr>
              <a:t>Have raw veggies on hand for boredom snacking</a:t>
            </a: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lara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17" y="2497151"/>
            <a:ext cx="2507380" cy="1017057"/>
          </a:xfrm>
          <a:prstGeom prst="rect">
            <a:avLst/>
          </a:prstGeom>
        </p:spPr>
      </p:pic>
      <p:pic>
        <p:nvPicPr>
          <p:cNvPr id="6" name="Picture 5" descr="BDlogo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632" y="6000044"/>
            <a:ext cx="3731518" cy="54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Personal Eating Behaviors</a:t>
            </a:r>
            <a:br>
              <a:rPr lang="en-US" b="1" dirty="0" smtClean="0">
                <a:latin typeface="Calibri"/>
                <a:cs typeface="Calibri"/>
              </a:rPr>
            </a:br>
            <a:r>
              <a:rPr lang="en-US" b="1" dirty="0" smtClean="0">
                <a:latin typeface="Calibri"/>
                <a:cs typeface="Calibri"/>
              </a:rPr>
              <a:t>SOLUTIONS	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/>
                <a:cs typeface="Calibri"/>
              </a:rPr>
              <a:t>Have a </a:t>
            </a:r>
            <a:r>
              <a:rPr lang="en-US" b="1" dirty="0" smtClean="0">
                <a:latin typeface="Calibri"/>
                <a:cs typeface="Calibri"/>
              </a:rPr>
              <a:t>2</a:t>
            </a:r>
            <a:r>
              <a:rPr lang="en-US" b="1" baseline="30000" dirty="0" smtClean="0">
                <a:latin typeface="Calibri"/>
                <a:cs typeface="Calibri"/>
              </a:rPr>
              <a:t>nd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smtClean="0">
                <a:latin typeface="Calibri"/>
                <a:cs typeface="Calibri"/>
              </a:rPr>
              <a:t>plate of veggies</a:t>
            </a:r>
          </a:p>
          <a:p>
            <a:r>
              <a:rPr lang="en-US" dirty="0" smtClean="0">
                <a:latin typeface="Calibri"/>
                <a:cs typeface="Calibri"/>
              </a:rPr>
              <a:t>Drink </a:t>
            </a:r>
            <a:r>
              <a:rPr lang="en-US" b="1" dirty="0" smtClean="0">
                <a:latin typeface="Calibri"/>
                <a:cs typeface="Calibri"/>
              </a:rPr>
              <a:t>water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before, during, and after meals</a:t>
            </a:r>
          </a:p>
          <a:p>
            <a:r>
              <a:rPr lang="en-US" dirty="0" smtClean="0">
                <a:latin typeface="Calibri"/>
                <a:cs typeface="Calibri"/>
              </a:rPr>
              <a:t>Eat a small snack before going out or to a party</a:t>
            </a: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Save a portion of your dinner for a night-time snack</a:t>
            </a:r>
          </a:p>
          <a:p>
            <a:r>
              <a:rPr lang="en-US" dirty="0" smtClean="0">
                <a:latin typeface="Calibri"/>
                <a:cs typeface="Calibri"/>
              </a:rPr>
              <a:t>Snack on a small serving of </a:t>
            </a:r>
            <a:r>
              <a:rPr lang="en-US" b="1" dirty="0" smtClean="0">
                <a:latin typeface="Calibri"/>
                <a:cs typeface="Calibri"/>
              </a:rPr>
              <a:t>Barbara’s Cinnamon Puffins Cereal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with a hot cup of chamomile </a:t>
            </a:r>
            <a:r>
              <a:rPr lang="en-US" dirty="0" smtClean="0">
                <a:latin typeface="Calibri"/>
                <a:cs typeface="Calibri"/>
              </a:rPr>
              <a:t>tea at night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box-shot-puffins-cinnamon-m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512" y="4813384"/>
            <a:ext cx="1346200" cy="1600200"/>
          </a:xfrm>
          <a:prstGeom prst="rect">
            <a:avLst/>
          </a:prstGeom>
        </p:spPr>
      </p:pic>
      <p:pic>
        <p:nvPicPr>
          <p:cNvPr id="6" name="Picture 5" descr="BDlogo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329022"/>
            <a:ext cx="7772400" cy="521764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High Fiber: 40 grams daily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10 grams per meal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5-10 grams per snack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4 veggies per day: 16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fiber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3 fruits per day: 9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fiber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½ cup beans/ lentils: 7 </a:t>
            </a:r>
            <a:r>
              <a:rPr lang="en-US" dirty="0" err="1" smtClean="0">
                <a:latin typeface="Calibri"/>
                <a:cs typeface="Calibri"/>
              </a:rPr>
              <a:t>g</a:t>
            </a:r>
            <a:r>
              <a:rPr lang="en-US" dirty="0" smtClean="0">
                <a:latin typeface="Calibri"/>
                <a:cs typeface="Calibri"/>
              </a:rPr>
              <a:t> fiber</a:t>
            </a: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Water: ½ your body weight in ounces daily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200-lb person needs 100 ounces daily</a:t>
            </a: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½ Plate Veggies at Lunch &amp; Dinner</a:t>
            </a:r>
          </a:p>
          <a:p>
            <a:pPr>
              <a:buNone/>
            </a:pPr>
            <a:endParaRPr lang="en-US" b="1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LOTS of Whole Foods &amp; Few Processed Foods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Fewer unhealthy food cravings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Better mealtime satisfaction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506224"/>
            <a:ext cx="7772400" cy="5040439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 smtClean="0">
                <a:latin typeface="Calibri"/>
                <a:cs typeface="Calibri"/>
              </a:rPr>
              <a:t>BREAKFAST</a:t>
            </a:r>
            <a:r>
              <a:rPr lang="en-US" b="1" dirty="0" smtClean="0">
                <a:latin typeface="Calibri"/>
                <a:cs typeface="Calibri"/>
              </a:rPr>
              <a:t>: 300-500 calories, 10-15 </a:t>
            </a:r>
            <a:r>
              <a:rPr lang="en-US" b="1" dirty="0" err="1" smtClean="0">
                <a:latin typeface="Calibri"/>
                <a:cs typeface="Calibri"/>
              </a:rPr>
              <a:t>g</a:t>
            </a:r>
            <a:r>
              <a:rPr lang="en-US" b="1" dirty="0" smtClean="0">
                <a:latin typeface="Calibri"/>
                <a:cs typeface="Calibri"/>
              </a:rPr>
              <a:t> fiber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   Largest Meal of the Day!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1-2 servings of whole grains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protein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1-2 servings of fruit</a:t>
            </a:r>
          </a:p>
          <a:p>
            <a:pPr lvl="1"/>
            <a:r>
              <a:rPr lang="en-US" u="sng" dirty="0" smtClean="0">
                <a:latin typeface="Calibri"/>
                <a:cs typeface="Calibri"/>
              </a:rPr>
              <a:t>Extra credit</a:t>
            </a:r>
            <a:r>
              <a:rPr lang="en-US" dirty="0" smtClean="0">
                <a:latin typeface="Calibri"/>
                <a:cs typeface="Calibri"/>
              </a:rPr>
              <a:t>: 1 serving of veggies</a:t>
            </a:r>
          </a:p>
          <a:p>
            <a:pPr>
              <a:buNone/>
            </a:pPr>
            <a:endParaRPr lang="en-US" b="1" dirty="0" smtClean="0">
              <a:latin typeface="Calibri"/>
              <a:cs typeface="Calibri"/>
            </a:endParaRP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u="sng" dirty="0" smtClean="0">
                <a:latin typeface="Calibri"/>
                <a:cs typeface="Calibri"/>
              </a:rPr>
              <a:t>LUNCH</a:t>
            </a:r>
            <a:r>
              <a:rPr lang="en-US" b="1" dirty="0" smtClean="0">
                <a:latin typeface="Calibri"/>
                <a:cs typeface="Calibri"/>
              </a:rPr>
              <a:t>: 300-500 calories, 10-15 </a:t>
            </a:r>
            <a:r>
              <a:rPr lang="en-US" b="1" dirty="0" err="1" smtClean="0">
                <a:latin typeface="Calibri"/>
                <a:cs typeface="Calibri"/>
              </a:rPr>
              <a:t>g</a:t>
            </a:r>
            <a:r>
              <a:rPr lang="en-US" b="1" dirty="0" smtClean="0">
                <a:latin typeface="Calibri"/>
                <a:cs typeface="Calibri"/>
              </a:rPr>
              <a:t> fiber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   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1-2 servings of whole grains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protein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 servings of veggies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fruit</a:t>
            </a: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24360"/>
            <a:ext cx="7772400" cy="4922304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>
                <a:latin typeface="Calibri"/>
                <a:cs typeface="Calibri"/>
              </a:rPr>
              <a:t>DINNER</a:t>
            </a:r>
            <a:r>
              <a:rPr lang="en-US" b="1" dirty="0" smtClean="0">
                <a:latin typeface="Calibri"/>
                <a:cs typeface="Calibri"/>
              </a:rPr>
              <a:t>: 300-500 calories, 10-15 </a:t>
            </a:r>
            <a:r>
              <a:rPr lang="en-US" b="1" dirty="0" err="1" smtClean="0">
                <a:latin typeface="Calibri"/>
                <a:cs typeface="Calibri"/>
              </a:rPr>
              <a:t>g</a:t>
            </a:r>
            <a:r>
              <a:rPr lang="en-US" b="1" dirty="0" smtClean="0">
                <a:latin typeface="Calibri"/>
                <a:cs typeface="Calibri"/>
              </a:rPr>
              <a:t> fiber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Calibri"/>
                <a:cs typeface="Calibri"/>
              </a:rPr>
              <a:t>    Smallest Meal of the Day!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whole grains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1-2 servings of protein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 servings of veggies</a:t>
            </a:r>
          </a:p>
          <a:p>
            <a:pPr>
              <a:buNone/>
            </a:pPr>
            <a:endParaRPr lang="en-US" b="1" dirty="0" smtClean="0">
              <a:latin typeface="Calibri"/>
              <a:cs typeface="Calibri"/>
            </a:endParaRP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u="sng" dirty="0" smtClean="0">
                <a:latin typeface="Calibri"/>
                <a:cs typeface="Calibri"/>
              </a:rPr>
              <a:t>SNACKS</a:t>
            </a:r>
            <a:r>
              <a:rPr lang="en-US" b="1" dirty="0" smtClean="0">
                <a:latin typeface="Calibri"/>
                <a:cs typeface="Calibri"/>
              </a:rPr>
              <a:t>: 2 PER DAY: 100-300 calories, 5-10 </a:t>
            </a:r>
            <a:r>
              <a:rPr lang="en-US" b="1" dirty="0" err="1" smtClean="0">
                <a:latin typeface="Calibri"/>
                <a:cs typeface="Calibri"/>
              </a:rPr>
              <a:t>g</a:t>
            </a:r>
            <a:r>
              <a:rPr lang="en-US" b="1" dirty="0" smtClean="0">
                <a:latin typeface="Calibri"/>
                <a:cs typeface="Calibri"/>
              </a:rPr>
              <a:t> fiber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r>
              <a:rPr lang="en-US" dirty="0" smtClean="0">
                <a:latin typeface="Calibri"/>
                <a:cs typeface="Calibri"/>
              </a:rPr>
              <a:t> 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protein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veggies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serving of fruit</a:t>
            </a:r>
          </a:p>
          <a:p>
            <a:pPr lvl="1">
              <a:buNone/>
            </a:pPr>
            <a:endParaRPr lang="en-US" dirty="0" smtClean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96380"/>
            <a:ext cx="7772400" cy="505028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1 serving Whole Grains 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cooked grain (such as oatmeal or pasta)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oz. dry cereal (usually ¾ cup to 1 cup)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slice of whole grain bread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½ pita bread or tortilla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bagel = 4 servings</a:t>
            </a: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1 serving Protein</a:t>
            </a:r>
            <a:r>
              <a:rPr lang="en-US" dirty="0" smtClean="0">
                <a:latin typeface="Calibri"/>
                <a:cs typeface="Calibri"/>
              </a:rPr>
              <a:t> </a:t>
            </a:r>
          </a:p>
          <a:p>
            <a:pPr lvl="1"/>
            <a:r>
              <a:rPr lang="en-US" i="1" dirty="0" smtClean="0">
                <a:latin typeface="Calibri"/>
                <a:cs typeface="Calibri"/>
              </a:rPr>
              <a:t>*at least 1 serving/day of beans/lentils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of cooked beans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¼ cup bean spread (hummus)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3 oz. of tofu, </a:t>
            </a:r>
            <a:r>
              <a:rPr lang="en-US" dirty="0" err="1" smtClean="0">
                <a:latin typeface="Calibri"/>
                <a:cs typeface="Calibri"/>
              </a:rPr>
              <a:t>tempeh</a:t>
            </a:r>
            <a:r>
              <a:rPr lang="en-US" dirty="0" smtClean="0">
                <a:latin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cs typeface="Calibri"/>
              </a:rPr>
              <a:t>seitan</a:t>
            </a:r>
            <a:r>
              <a:rPr lang="en-US" dirty="0" smtClean="0">
                <a:latin typeface="Calibri"/>
                <a:cs typeface="Calibri"/>
              </a:rPr>
              <a:t>, or meat alternative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2-3 ounces of lean meat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egg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 Tbsp nut butter 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oz. nuts (~ ¼ cup)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24360"/>
            <a:ext cx="7772400" cy="4922304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1 serving Veggies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i="1" dirty="0" smtClean="0">
                <a:latin typeface="Calibri"/>
                <a:cs typeface="Calibri"/>
              </a:rPr>
              <a:t>*choose a variety of colors each day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cooked veggies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cup raw vegetables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1 serving Fruit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i="1" dirty="0" smtClean="0">
                <a:latin typeface="Calibri"/>
                <a:cs typeface="Calibri"/>
              </a:rPr>
              <a:t>*emphasize berries (high-fiber, low-sugar)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chopped fruit or berries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medium-sized piece of fruit (tennis ball)</a:t>
            </a:r>
            <a:endParaRPr lang="en-US" dirty="0" smtClean="0">
              <a:latin typeface="Calibri"/>
              <a:cs typeface="Calibri"/>
            </a:endParaRPr>
          </a:p>
          <a:p>
            <a:pPr lvl="1">
              <a:buNone/>
            </a:pPr>
            <a:endParaRPr lang="en-US" dirty="0" smtClean="0"/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Healthy Eating Basics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24360"/>
            <a:ext cx="7772400" cy="4922304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/>
                <a:cs typeface="Calibri"/>
              </a:rPr>
              <a:t>1 serving Veggies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i="1" dirty="0" smtClean="0">
                <a:latin typeface="Calibri"/>
                <a:cs typeface="Calibri"/>
              </a:rPr>
              <a:t>*choose a variety of colors each day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cooked veggies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cup raw vegetables</a:t>
            </a: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b="1" dirty="0" smtClean="0">
                <a:latin typeface="Calibri"/>
                <a:cs typeface="Calibri"/>
              </a:rPr>
              <a:t>1 serving Fruit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i="1" dirty="0" smtClean="0">
                <a:latin typeface="Calibri"/>
                <a:cs typeface="Calibri"/>
              </a:rPr>
              <a:t>*emphasize berries (high-fiber, low-sugar)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½ cup chopped fruit or berries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1 medium-sized piece of fruit (tennis ball)</a:t>
            </a:r>
            <a:endParaRPr lang="en-US" dirty="0" smtClean="0">
              <a:latin typeface="Calibri"/>
              <a:cs typeface="Calibri"/>
            </a:endParaRPr>
          </a:p>
          <a:p>
            <a:pPr lvl="1">
              <a:buNone/>
            </a:pPr>
            <a:endParaRPr lang="en-US" dirty="0" smtClean="0"/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531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alibri"/>
                <a:cs typeface="Calibri"/>
              </a:rPr>
              <a:t>All Notes and </a:t>
            </a:r>
            <a:r>
              <a:rPr lang="en-US" b="1" dirty="0" err="1" smtClean="0">
                <a:latin typeface="Calibri"/>
                <a:cs typeface="Calibri"/>
              </a:rPr>
              <a:t>Powerpoints</a:t>
            </a:r>
            <a:r>
              <a:rPr lang="en-US" b="1" dirty="0" smtClean="0">
                <a:latin typeface="Calibri"/>
                <a:cs typeface="Calibri"/>
              </a:rPr>
              <a:t> on my blog!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24360"/>
            <a:ext cx="7772400" cy="492230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>
              <a:latin typeface="Calibri"/>
              <a:cs typeface="Calibri"/>
            </a:endParaRPr>
          </a:p>
          <a:p>
            <a:pPr>
              <a:buNone/>
            </a:pPr>
            <a:endParaRPr lang="en-US" b="1" dirty="0" smtClean="0">
              <a:latin typeface="Calibri"/>
              <a:cs typeface="Calibri"/>
            </a:endParaRPr>
          </a:p>
          <a:p>
            <a:pPr algn="ctr">
              <a:buNone/>
            </a:pPr>
            <a:r>
              <a:rPr lang="en-US" sz="2800" b="1" dirty="0" err="1" smtClean="0">
                <a:latin typeface="Calibri"/>
                <a:cs typeface="Calibri"/>
              </a:rPr>
              <a:t>BitchinDietitian.com</a:t>
            </a:r>
            <a:r>
              <a:rPr lang="en-US" sz="2800" b="1" dirty="0" smtClean="0">
                <a:latin typeface="Calibri"/>
                <a:cs typeface="Calibri"/>
              </a:rPr>
              <a:t>/Lean-for-Life-Class</a:t>
            </a:r>
            <a:endParaRPr lang="en-US" sz="2800" dirty="0" smtClean="0">
              <a:latin typeface="Calibri"/>
              <a:cs typeface="Calibri"/>
            </a:endParaRPr>
          </a:p>
          <a:p>
            <a:pPr lvl="1">
              <a:buNone/>
            </a:pPr>
            <a:endParaRPr lang="en-US" dirty="0" smtClean="0"/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 smtClean="0">
              <a:latin typeface="Calibri"/>
              <a:cs typeface="Calibri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BDlog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242" y="6375805"/>
            <a:ext cx="2174443" cy="31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730</TotalTime>
  <Words>928</Words>
  <Application>Microsoft Macintosh PowerPoint</Application>
  <PresentationFormat>On-screen Show (4:3)</PresentationFormat>
  <Paragraphs>178</Paragraphs>
  <Slides>19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Lean for Life </vt:lpstr>
      <vt:lpstr>Today’s Class </vt:lpstr>
      <vt:lpstr>Food Journaling:  Analyze this Breakfast</vt:lpstr>
      <vt:lpstr>Food Journaling:  Analyze this Breakfast</vt:lpstr>
      <vt:lpstr>Health or Halo?</vt:lpstr>
      <vt:lpstr>Health or Halo?</vt:lpstr>
      <vt:lpstr>Why?</vt:lpstr>
      <vt:lpstr>Go Greek!</vt:lpstr>
      <vt:lpstr>Why?</vt:lpstr>
      <vt:lpstr>Personal Eating Behaviors </vt:lpstr>
      <vt:lpstr>Personal Eating Behaviors SOLUTIONS </vt:lpstr>
      <vt:lpstr>Personal Eating Behaviors SOLUTIONS </vt:lpstr>
      <vt:lpstr>Healthy Eating Basics</vt:lpstr>
      <vt:lpstr>Healthy Eating Basics</vt:lpstr>
      <vt:lpstr>Healthy Eating Basics</vt:lpstr>
      <vt:lpstr>Healthy Eating Basics</vt:lpstr>
      <vt:lpstr>Healthy Eating Basics</vt:lpstr>
      <vt:lpstr>Healthy Eating Basics</vt:lpstr>
      <vt:lpstr>All Notes and Powerpoints on my blog!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for Life </dc:title>
  <dc:creator> B  R</dc:creator>
  <cp:lastModifiedBy> B  R</cp:lastModifiedBy>
  <cp:revision>10</cp:revision>
  <dcterms:created xsi:type="dcterms:W3CDTF">2013-02-26T23:52:03Z</dcterms:created>
  <dcterms:modified xsi:type="dcterms:W3CDTF">2013-02-27T12:02:26Z</dcterms:modified>
</cp:coreProperties>
</file>